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6" r:id="rId2"/>
    <p:sldId id="257" r:id="rId3"/>
  </p:sldIdLst>
  <p:sldSz cx="12192000" cy="6858000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AEB0"/>
    <a:srgbClr val="19975E"/>
    <a:srgbClr val="AFB0AC"/>
    <a:srgbClr val="83857F"/>
    <a:srgbClr val="278980"/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A074-BF16-492C-8B28-F3E46261ED1A}" type="datetimeFigureOut">
              <a:rPr lang="es-ES" smtClean="0"/>
              <a:t>10/02/2022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AD5DA-39F2-4F62-97B1-CAAB894D89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08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A074-BF16-492C-8B28-F3E46261ED1A}" type="datetimeFigureOut">
              <a:rPr lang="es-ES" smtClean="0"/>
              <a:t>10/02/2022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AD5DA-39F2-4F62-97B1-CAAB894D89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1081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A074-BF16-492C-8B28-F3E46261ED1A}" type="datetimeFigureOut">
              <a:rPr lang="es-ES" smtClean="0"/>
              <a:t>10/02/2022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AD5DA-39F2-4F62-97B1-CAAB894D89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A074-BF16-492C-8B28-F3E46261ED1A}" type="datetimeFigureOut">
              <a:rPr lang="es-ES" smtClean="0"/>
              <a:t>10/02/2022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AD5DA-39F2-4F62-97B1-CAAB894D89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003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A074-BF16-492C-8B28-F3E46261ED1A}" type="datetimeFigureOut">
              <a:rPr lang="es-ES" smtClean="0"/>
              <a:t>10/02/2022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AD5DA-39F2-4F62-97B1-CAAB894D89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514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A074-BF16-492C-8B28-F3E46261ED1A}" type="datetimeFigureOut">
              <a:rPr lang="es-ES" smtClean="0"/>
              <a:t>10/02/2022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AD5DA-39F2-4F62-97B1-CAAB894D89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42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A074-BF16-492C-8B28-F3E46261ED1A}" type="datetimeFigureOut">
              <a:rPr lang="es-ES" smtClean="0"/>
              <a:t>10/02/2022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AD5DA-39F2-4F62-97B1-CAAB894D89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194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A074-BF16-492C-8B28-F3E46261ED1A}" type="datetimeFigureOut">
              <a:rPr lang="es-ES" smtClean="0"/>
              <a:t>10/02/2022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AD5DA-39F2-4F62-97B1-CAAB894D89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393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A074-BF16-492C-8B28-F3E46261ED1A}" type="datetimeFigureOut">
              <a:rPr lang="es-ES" smtClean="0"/>
              <a:t>10/02/2022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AD5DA-39F2-4F62-97B1-CAAB894D89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885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A074-BF16-492C-8B28-F3E46261ED1A}" type="datetimeFigureOut">
              <a:rPr lang="es-ES" smtClean="0"/>
              <a:t>10/02/2022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AD5DA-39F2-4F62-97B1-CAAB894D89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834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A074-BF16-492C-8B28-F3E46261ED1A}" type="datetimeFigureOut">
              <a:rPr lang="es-ES" smtClean="0"/>
              <a:t>10/02/2022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AD5DA-39F2-4F62-97B1-CAAB894D89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098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1A074-BF16-492C-8B28-F3E46261ED1A}" type="datetimeFigureOut">
              <a:rPr lang="es-ES" smtClean="0"/>
              <a:t>10/02/2022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AD5DA-39F2-4F62-97B1-CAAB894D89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123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nestesia@psmar.cat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M_Anest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4" y="66756"/>
            <a:ext cx="1097827" cy="78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6227764" y="323173"/>
            <a:ext cx="6096000" cy="34932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90170" algn="ctr">
              <a:lnSpc>
                <a:spcPct val="150000"/>
              </a:lnSpc>
            </a:pPr>
            <a:r>
              <a:rPr lang="ca-ES" sz="2000" b="1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XXXIV CURS  de</a:t>
            </a:r>
            <a:endParaRPr lang="es-ES" sz="2000" b="1" dirty="0"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 algn="ctr">
              <a:lnSpc>
                <a:spcPct val="150000"/>
              </a:lnSpc>
            </a:pPr>
            <a:r>
              <a:rPr lang="ca-ES" sz="2000" b="1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REANIMACIÓ CARDIOPULMONAR</a:t>
            </a:r>
            <a:endParaRPr lang="es-ES" sz="2000" b="1" dirty="0"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 algn="ctr">
              <a:lnSpc>
                <a:spcPct val="150000"/>
              </a:lnSpc>
            </a:pPr>
            <a:r>
              <a:rPr lang="ca-ES" sz="2000" b="1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Suport Vital Avançat</a:t>
            </a:r>
            <a:endParaRPr lang="es-ES" sz="2000" b="1" dirty="0"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ca-ES" b="1" dirty="0">
                <a:latin typeface="Tahoma" panose="020B0604030504040204" pitchFamily="34" charset="0"/>
                <a:cs typeface="Times New Roman" panose="02020603050405020304" pitchFamily="18" charset="0"/>
              </a:rPr>
              <a:t>(23 al 25 de maig de 2022) </a:t>
            </a:r>
          </a:p>
          <a:p>
            <a:pPr algn="ctr"/>
            <a:r>
              <a:rPr lang="ca-ES" sz="2000" b="1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ca-ES" sz="2000" b="1" dirty="0">
              <a:effectLst/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ca-ES" sz="2000" b="1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Suport Vital Immediat</a:t>
            </a:r>
            <a:r>
              <a:rPr lang="ca-E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lnSpc>
                <a:spcPct val="150000"/>
              </a:lnSpc>
            </a:pPr>
            <a:r>
              <a:rPr lang="ca-ES" b="1" dirty="0">
                <a:latin typeface="Tahoma" panose="020B0604030504040204" pitchFamily="34" charset="0"/>
                <a:cs typeface="Times New Roman" panose="02020603050405020304" pitchFamily="18" charset="0"/>
              </a:rPr>
              <a:t>(23 i 24 de maig de 2022)</a:t>
            </a:r>
            <a:endParaRPr lang="es-ES" b="1" dirty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ca-E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(Inici part no presencial </a:t>
            </a:r>
            <a:r>
              <a:rPr lang="ca-ES" dirty="0">
                <a:latin typeface="Calibri" panose="020F0502020204030204" pitchFamily="34" charset="0"/>
                <a:ea typeface="Times New Roman" panose="02020603050405020304" pitchFamily="18" charset="0"/>
              </a:rPr>
              <a:t>25</a:t>
            </a:r>
            <a:r>
              <a:rPr lang="ca-E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d’abril de 2022)</a:t>
            </a:r>
            <a:endParaRPr lang="es-ES" dirty="0">
              <a:latin typeface="Calibri" panose="020F050202020403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907445" y="4874667"/>
            <a:ext cx="3325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err="1"/>
              <a:t>Seu</a:t>
            </a:r>
            <a:r>
              <a:rPr lang="es-ES" sz="1200" b="1" dirty="0"/>
              <a:t> del </a:t>
            </a:r>
            <a:r>
              <a:rPr lang="es-ES" sz="1200" b="1" dirty="0" err="1"/>
              <a:t>curs</a:t>
            </a:r>
            <a:r>
              <a:rPr lang="es-ES" sz="1200" dirty="0"/>
              <a:t>:   </a:t>
            </a:r>
            <a:r>
              <a:rPr lang="es-ES" sz="1200" dirty="0" err="1"/>
              <a:t>Edifici</a:t>
            </a:r>
            <a:r>
              <a:rPr lang="es-ES" sz="1200" dirty="0"/>
              <a:t> </a:t>
            </a:r>
            <a:r>
              <a:rPr lang="es-ES" sz="1200" dirty="0" err="1"/>
              <a:t>França</a:t>
            </a:r>
            <a:endParaRPr lang="es-ES" sz="1200" dirty="0"/>
          </a:p>
          <a:p>
            <a:r>
              <a:rPr lang="es-ES" sz="1200" dirty="0"/>
              <a:t>	</a:t>
            </a:r>
            <a:r>
              <a:rPr lang="es-ES" sz="1200" dirty="0" err="1"/>
              <a:t>Passeig</a:t>
            </a:r>
            <a:r>
              <a:rPr lang="es-ES" sz="1200" dirty="0"/>
              <a:t> </a:t>
            </a:r>
            <a:r>
              <a:rPr lang="es-ES" sz="1200" dirty="0" err="1"/>
              <a:t>circumval.lació</a:t>
            </a:r>
            <a:r>
              <a:rPr lang="es-ES" sz="1200" dirty="0"/>
              <a:t>, 8</a:t>
            </a:r>
          </a:p>
          <a:p>
            <a:r>
              <a:rPr lang="es-ES" sz="1200" dirty="0"/>
              <a:t>	08003 Barcelona</a:t>
            </a:r>
          </a:p>
        </p:txBody>
      </p:sp>
      <p:pic>
        <p:nvPicPr>
          <p:cNvPr id="1030" name="Picture 6" descr="logo SCART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7387" y="6243473"/>
            <a:ext cx="604027" cy="582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logo cc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7707" y="4938290"/>
            <a:ext cx="1273707" cy="582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er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2523" y="5717223"/>
            <a:ext cx="1278891" cy="37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-31716" y="17328"/>
            <a:ext cx="5703571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12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Organitzat per</a:t>
            </a:r>
            <a:r>
              <a:rPr lang="ca-ES" sz="1200" b="1" dirty="0">
                <a:effectLst/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r>
              <a:rPr lang="ca-ES" sz="1100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Servei d’Anestesiologia, Reanimació i Terapèutica del Dolor</a:t>
            </a:r>
          </a:p>
          <a:p>
            <a:r>
              <a:rPr lang="ca-ES" sz="1100" dirty="0">
                <a:effectLst/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Parc de Salut Mar. Barcelona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-31716" y="6409785"/>
            <a:ext cx="5600700" cy="430887"/>
          </a:xfrm>
          <a:prstGeom prst="rect">
            <a:avLst/>
          </a:prstGeom>
          <a:ln w="9525">
            <a:noFill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sz="1200" b="1" dirty="0">
                <a:ea typeface="Tahoma" panose="020B0604030504040204" pitchFamily="34" charset="0"/>
                <a:cs typeface="Tahoma" panose="020B0604030504040204" pitchFamily="34" charset="0"/>
              </a:rPr>
              <a:t>Col·laboradors:</a:t>
            </a:r>
            <a:endParaRPr lang="es-ES" sz="12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a-ES" sz="1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Ambu</a:t>
            </a:r>
            <a:r>
              <a:rPr lang="ca-E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a-ES" sz="1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Bioser</a:t>
            </a:r>
            <a:r>
              <a:rPr lang="ca-E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Cataluña, COOK Medical, </a:t>
            </a:r>
            <a:r>
              <a:rPr lang="ca-ES" sz="1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Dextromedica</a:t>
            </a:r>
            <a:r>
              <a:rPr lang="ca-E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ca-ES" sz="1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Glaxo</a:t>
            </a:r>
            <a:r>
              <a:rPr lang="ca-E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-Smith-Kline (GSK), </a:t>
            </a:r>
            <a:r>
              <a:rPr lang="ca-ES" sz="1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Medtronic</a:t>
            </a:r>
            <a:r>
              <a:rPr lang="ca-E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a-ES" sz="1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Teleflex</a:t>
            </a:r>
            <a:r>
              <a:rPr lang="ca-E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S" sz="1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-31716" y="3262705"/>
            <a:ext cx="6191887" cy="164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431664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altLang="es-ES" sz="1200" b="1" i="0" u="none" strike="noStrike" cap="none" normalizeH="0" baseline="0" dirty="0">
                <a:ln>
                  <a:noFill/>
                </a:ln>
                <a:effectLst/>
                <a:ea typeface="Tahoma" panose="020B0604030504040204" pitchFamily="34" charset="0"/>
                <a:cs typeface="Tahoma" panose="020B0604030504040204" pitchFamily="34" charset="0"/>
              </a:rPr>
              <a:t>Objectius del curs:</a:t>
            </a:r>
            <a:endParaRPr kumimoji="0" lang="es-ES" altLang="es-ES" sz="1200" b="1" i="0" u="none" strike="noStrike" cap="none" normalizeH="0" baseline="0" dirty="0">
              <a:ln>
                <a:noFill/>
              </a:ln>
              <a:effectLst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altLang="es-ES" sz="1100" b="0" i="0" u="none" strike="noStrike" cap="none" normalizeH="0" baseline="0" dirty="0">
                <a:ln>
                  <a:noFill/>
                </a:ln>
                <a:effectLst/>
                <a:ea typeface="Tahoma" panose="020B0604030504040204" pitchFamily="34" charset="0"/>
                <a:cs typeface="Tahoma" panose="020B0604030504040204" pitchFamily="34" charset="0"/>
              </a:rPr>
              <a:t>El curs té com a objectiu fonamental dotar als alumnes dels coneixements necessaris per a una correcta reanimació cardiopulmonar mitjançant escenaris a aula de simulació i tallers de via aèria avançada.</a:t>
            </a:r>
            <a:endParaRPr kumimoji="0" lang="es-ES" altLang="es-ES" sz="1100" b="0" i="0" u="none" strike="noStrike" cap="none" normalizeH="0" baseline="0" dirty="0">
              <a:ln>
                <a:noFill/>
              </a:ln>
              <a:effectLst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altLang="es-ES" sz="1100" b="0" i="0" u="none" strike="noStrike" cap="none" normalizeH="0" baseline="0" dirty="0">
                <a:ln>
                  <a:noFill/>
                </a:ln>
                <a:effectLst/>
                <a:ea typeface="Tahoma" panose="020B0604030504040204" pitchFamily="34" charset="0"/>
                <a:cs typeface="Tahoma" panose="020B0604030504040204" pitchFamily="34" charset="0"/>
              </a:rPr>
              <a:t>Certificat oficial del CCR i l’ERC. Per a l’obtenció del certificat caldrà la realització de la part no presencial, un 100% d’assistència a la part presencial, aprovar un examen tipus test i realització d’un cas pràctic.</a:t>
            </a:r>
            <a:endParaRPr kumimoji="0" lang="es-ES" altLang="es-ES" sz="1100" b="0" i="0" u="none" strike="noStrike" cap="none" normalizeH="0" baseline="0" dirty="0">
              <a:ln>
                <a:noFill/>
              </a:ln>
              <a:effectLst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altLang="es-ES" sz="1100" b="0" i="0" u="none" strike="noStrike" cap="none" normalizeH="0" baseline="0" dirty="0">
                <a:ln>
                  <a:noFill/>
                </a:ln>
                <a:effectLst/>
                <a:ea typeface="Tahoma" panose="020B0604030504040204" pitchFamily="34" charset="0"/>
                <a:cs typeface="Tahoma" panose="020B0604030504040204" pitchFamily="34" charset="0"/>
              </a:rPr>
              <a:t>Acreditat pel Consell Català de les Professions Sanitàries – </a:t>
            </a:r>
            <a:r>
              <a:rPr kumimoji="0" lang="ca-ES" altLang="es-ES" sz="1100" b="0" i="0" u="none" strike="noStrike" cap="none" normalizeH="0" baseline="0" dirty="0" err="1">
                <a:ln>
                  <a:noFill/>
                </a:ln>
                <a:effectLst/>
                <a:ea typeface="Tahoma" panose="020B0604030504040204" pitchFamily="34" charset="0"/>
                <a:cs typeface="Tahoma" panose="020B0604030504040204" pitchFamily="34" charset="0"/>
              </a:rPr>
              <a:t>Comisión</a:t>
            </a:r>
            <a:r>
              <a:rPr kumimoji="0" lang="ca-ES" altLang="es-ES" sz="1100" b="0" i="0" u="none" strike="noStrike" cap="none" normalizeH="0" baseline="0" dirty="0">
                <a:ln>
                  <a:noFill/>
                </a:ln>
                <a:effectLst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kumimoji="0" lang="ca-ES" altLang="es-ES" sz="1100" b="0" i="0" u="none" strike="noStrike" cap="none" normalizeH="0" baseline="0" dirty="0" err="1">
                <a:ln>
                  <a:noFill/>
                </a:ln>
                <a:effectLst/>
                <a:ea typeface="Tahoma" panose="020B0604030504040204" pitchFamily="34" charset="0"/>
                <a:cs typeface="Tahoma" panose="020B0604030504040204" pitchFamily="34" charset="0"/>
              </a:rPr>
              <a:t>Formación</a:t>
            </a:r>
            <a:r>
              <a:rPr kumimoji="0" lang="ca-ES" altLang="es-ES" sz="1100" b="0" i="0" u="none" strike="noStrike" cap="none" normalizeH="0" baseline="0" dirty="0">
                <a:ln>
                  <a:noFill/>
                </a:ln>
                <a:effectLst/>
                <a:ea typeface="Tahoma" panose="020B0604030504040204" pitchFamily="34" charset="0"/>
                <a:cs typeface="Tahoma" panose="020B0604030504040204" pitchFamily="34" charset="0"/>
              </a:rPr>
              <a:t> Continuada del Sistema Nacional de Salud.</a:t>
            </a:r>
            <a:endParaRPr kumimoji="0" lang="es-ES" altLang="es-ES" sz="1100" b="0" i="0" u="none" strike="noStrike" cap="none" normalizeH="0" baseline="0" dirty="0">
              <a:ln>
                <a:noFill/>
              </a:ln>
              <a:effectLst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-31716" y="555706"/>
            <a:ext cx="6096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a-ES" sz="12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Direcció del cus:</a:t>
            </a:r>
          </a:p>
          <a:p>
            <a:r>
              <a:rPr lang="es-ES" sz="1100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Sandra Beltrán de H.</a:t>
            </a:r>
          </a:p>
          <a:p>
            <a:r>
              <a:rPr lang="es-ES" sz="12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Comité </a:t>
            </a:r>
            <a:r>
              <a:rPr lang="es-ES" sz="1200" b="1" dirty="0" err="1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Organitzador</a:t>
            </a:r>
            <a:r>
              <a:rPr lang="es-ES" sz="12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r>
              <a:rPr lang="es-ES" sz="1100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Sandra Beltrán de H., Silvia Bermejo, Lluís </a:t>
            </a:r>
            <a:r>
              <a:rPr lang="ca-ES" sz="1100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Gallart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6907445" y="5618496"/>
            <a:ext cx="32086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Secretaria: </a:t>
            </a:r>
            <a:r>
              <a:rPr lang="es-ES" sz="1200" dirty="0">
                <a:ea typeface="Tahoma" panose="020B0604030504040204" pitchFamily="34" charset="0"/>
                <a:cs typeface="Tahoma" panose="020B0604030504040204" pitchFamily="34" charset="0"/>
              </a:rPr>
              <a:t>Sra. Carmen Castellón	</a:t>
            </a:r>
          </a:p>
          <a:p>
            <a:r>
              <a:rPr lang="es-ES" sz="1200" dirty="0" err="1">
                <a:ea typeface="Tahoma" panose="020B0604030504040204" pitchFamily="34" charset="0"/>
                <a:cs typeface="Tahoma" panose="020B0604030504040204" pitchFamily="34" charset="0"/>
              </a:rPr>
              <a:t>Servei</a:t>
            </a:r>
            <a:r>
              <a:rPr lang="es-ES" sz="12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12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d’Anestesiologia</a:t>
            </a:r>
            <a:r>
              <a:rPr lang="es-ES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1200" dirty="0"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es-ES" sz="12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Reanimació</a:t>
            </a:r>
            <a:endParaRPr lang="es-ES" sz="12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1200" dirty="0">
                <a:ea typeface="Tahoma" panose="020B0604030504040204" pitchFamily="34" charset="0"/>
                <a:cs typeface="Tahoma" panose="020B0604030504040204" pitchFamily="34" charset="0"/>
              </a:rPr>
              <a:t>Hospital del Mar</a:t>
            </a:r>
          </a:p>
          <a:p>
            <a:r>
              <a:rPr lang="es-ES" sz="1200" dirty="0" err="1">
                <a:ea typeface="Tahoma" panose="020B0604030504040204" pitchFamily="34" charset="0"/>
                <a:cs typeface="Tahoma" panose="020B0604030504040204" pitchFamily="34" charset="0"/>
              </a:rPr>
              <a:t>Passeig</a:t>
            </a:r>
            <a:r>
              <a:rPr lang="es-ES" sz="12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1200" dirty="0" err="1">
                <a:ea typeface="Tahoma" panose="020B0604030504040204" pitchFamily="34" charset="0"/>
                <a:cs typeface="Tahoma" panose="020B0604030504040204" pitchFamily="34" charset="0"/>
              </a:rPr>
              <a:t>Marítim</a:t>
            </a:r>
            <a:r>
              <a:rPr lang="es-ES" sz="1200" dirty="0">
                <a:ea typeface="Tahoma" panose="020B0604030504040204" pitchFamily="34" charset="0"/>
                <a:cs typeface="Tahoma" panose="020B0604030504040204" pitchFamily="34" charset="0"/>
              </a:rPr>
              <a:t> 25-29, 08003 Barcelona	</a:t>
            </a:r>
          </a:p>
          <a:p>
            <a:r>
              <a:rPr lang="es-ES" sz="1200" dirty="0">
                <a:ea typeface="Tahoma" panose="020B0604030504040204" pitchFamily="34" charset="0"/>
                <a:cs typeface="Tahoma" panose="020B0604030504040204" pitchFamily="34" charset="0"/>
              </a:rPr>
              <a:t>Tel. </a:t>
            </a:r>
            <a:r>
              <a:rPr lang="es-ES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93 248 33 50</a:t>
            </a:r>
            <a:endParaRPr lang="es-ES" sz="12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1200" dirty="0">
                <a:ea typeface="Tahoma" panose="020B0604030504040204" pitchFamily="34" charset="0"/>
                <a:cs typeface="Tahoma" panose="020B0604030504040204" pitchFamily="34" charset="0"/>
              </a:rPr>
              <a:t>e-mail: </a:t>
            </a:r>
            <a:r>
              <a:rPr lang="es-ES" sz="1200" dirty="0"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anestesia@psmar.cat</a:t>
            </a:r>
            <a:endParaRPr lang="es-ES" sz="12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ES" sz="12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85DF303-5BA6-437D-9410-3628BEC06450}"/>
              </a:ext>
            </a:extLst>
          </p:cNvPr>
          <p:cNvSpPr txBox="1"/>
          <p:nvPr/>
        </p:nvSpPr>
        <p:spPr>
          <a:xfrm>
            <a:off x="-31716" y="4909310"/>
            <a:ext cx="6182138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altLang="es-ES" sz="1200" b="1" i="0" u="none" strike="noStrike" cap="none" normalizeH="0" baseline="0" dirty="0">
                <a:ln>
                  <a:noFill/>
                </a:ln>
                <a:effectLst/>
                <a:ea typeface="Tahoma" panose="020B0604030504040204" pitchFamily="34" charset="0"/>
                <a:cs typeface="Tahoma" panose="020B0604030504040204" pitchFamily="34" charset="0"/>
              </a:rPr>
              <a:t>Format del curs: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a-ES" altLang="es-ES" sz="1100" dirty="0">
                <a:ea typeface="Tahoma" panose="020B0604030504040204" pitchFamily="34" charset="0"/>
                <a:cs typeface="Tahoma" panose="020B0604030504040204" pitchFamily="34" charset="0"/>
              </a:rPr>
              <a:t>El curs s’adapta a les necessitats laborals de cada professional, podent escollir entre la realització de: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a-ES" altLang="es-ES" sz="1100" dirty="0">
                <a:ea typeface="Tahoma" panose="020B0604030504040204" pitchFamily="34" charset="0"/>
                <a:cs typeface="Tahoma" panose="020B0604030504040204" pitchFamily="34" charset="0"/>
              </a:rPr>
              <a:t>Curs de </a:t>
            </a:r>
            <a:r>
              <a:rPr lang="ca-ES" altLang="es-ES" sz="1100" i="1" dirty="0">
                <a:ea typeface="Tahoma" panose="020B0604030504040204" pitchFamily="34" charset="0"/>
                <a:cs typeface="Tahoma" panose="020B0604030504040204" pitchFamily="34" charset="0"/>
              </a:rPr>
              <a:t>Suport Vital Immediat:</a:t>
            </a:r>
            <a:r>
              <a:rPr lang="ca-ES" altLang="es-ES" sz="1100" dirty="0">
                <a:ea typeface="Tahoma" panose="020B0604030504040204" pitchFamily="34" charset="0"/>
                <a:cs typeface="Tahoma" panose="020B0604030504040204" pitchFamily="34" charset="0"/>
              </a:rPr>
              <a:t> el qual consta d’una primera part online i d’una segona part presencial de 8 hores de durada (23 i 24 de maig).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a-ES" altLang="es-ES" sz="1100" i="0" u="none" strike="noStrike" cap="none" normalizeH="0" baseline="0" dirty="0">
                <a:ln>
                  <a:noFill/>
                </a:ln>
                <a:effectLst/>
                <a:ea typeface="Tahoma" panose="020B0604030504040204" pitchFamily="34" charset="0"/>
                <a:cs typeface="Tahoma" panose="020B0604030504040204" pitchFamily="34" charset="0"/>
              </a:rPr>
              <a:t>Curs de </a:t>
            </a:r>
            <a:r>
              <a:rPr kumimoji="0" lang="ca-ES" altLang="es-ES" sz="1100" i="1" u="none" strike="noStrike" cap="none" normalizeH="0" baseline="0" dirty="0">
                <a:ln>
                  <a:noFill/>
                </a:ln>
                <a:effectLst/>
                <a:ea typeface="Tahoma" panose="020B0604030504040204" pitchFamily="34" charset="0"/>
                <a:cs typeface="Tahoma" panose="020B0604030504040204" pitchFamily="34" charset="0"/>
              </a:rPr>
              <a:t>Suport Vital Avan</a:t>
            </a:r>
            <a:r>
              <a:rPr lang="ca-ES" altLang="es-ES" sz="1100" i="1" dirty="0">
                <a:ea typeface="Tahoma" panose="020B0604030504040204" pitchFamily="34" charset="0"/>
                <a:cs typeface="Tahoma" panose="020B0604030504040204" pitchFamily="34" charset="0"/>
              </a:rPr>
              <a:t>çat</a:t>
            </a:r>
            <a:r>
              <a:rPr lang="ca-ES" altLang="es-ES" sz="1100" dirty="0">
                <a:ea typeface="Tahoma" panose="020B0604030504040204" pitchFamily="34" charset="0"/>
                <a:cs typeface="Tahoma" panose="020B0604030504040204" pitchFamily="34" charset="0"/>
              </a:rPr>
              <a:t>: el qual consta d’una primera part online i d’una segona part presencial </a:t>
            </a:r>
            <a:r>
              <a:rPr lang="ca-ES" altLang="es-ES" sz="1100" dirty="0" smtClean="0">
                <a:ea typeface="Tahoma" panose="020B0604030504040204" pitchFamily="34" charset="0"/>
                <a:cs typeface="Tahoma" panose="020B0604030504040204" pitchFamily="34" charset="0"/>
              </a:rPr>
              <a:t>de 12 </a:t>
            </a:r>
            <a:r>
              <a:rPr lang="ca-ES" altLang="es-ES" sz="1100" dirty="0">
                <a:ea typeface="Tahoma" panose="020B0604030504040204" pitchFamily="34" charset="0"/>
                <a:cs typeface="Tahoma" panose="020B0604030504040204" pitchFamily="34" charset="0"/>
              </a:rPr>
              <a:t>hores de durada (23 al 25 de maig).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a-ES" altLang="es-ES" sz="1100" b="0" i="0" u="none" strike="noStrike" cap="none" normalizeH="0" baseline="0" dirty="0">
                <a:ln>
                  <a:noFill/>
                </a:ln>
                <a:effectLst/>
                <a:ea typeface="Tahoma" panose="020B0604030504040204" pitchFamily="34" charset="0"/>
                <a:cs typeface="Tahoma" panose="020B0604030504040204" pitchFamily="34" charset="0"/>
              </a:rPr>
              <a:t>La part no presencial comença el dia </a:t>
            </a:r>
            <a:r>
              <a:rPr lang="ca-ES" altLang="es-ES" sz="1100" dirty="0">
                <a:ea typeface="Tahoma" panose="020B0604030504040204" pitchFamily="34" charset="0"/>
                <a:cs typeface="Tahoma" panose="020B0604030504040204" pitchFamily="34" charset="0"/>
              </a:rPr>
              <a:t>25</a:t>
            </a:r>
            <a:r>
              <a:rPr kumimoji="0" lang="ca-ES" altLang="es-ES" sz="1100" b="0" i="0" u="none" strike="noStrike" cap="none" normalizeH="0" baseline="0" dirty="0">
                <a:ln>
                  <a:noFill/>
                </a:ln>
                <a:effectLst/>
                <a:ea typeface="Tahoma" panose="020B0604030504040204" pitchFamily="34" charset="0"/>
                <a:cs typeface="Tahoma" panose="020B0604030504040204" pitchFamily="34" charset="0"/>
              </a:rPr>
              <a:t>/04/2022 en ambdós grups. Els alumnes han d’estudiar el manual que es proporciona abans del curs (Guia de Suport Vital Avançat del ERC). E</a:t>
            </a:r>
            <a:r>
              <a:rPr lang="ca-ES" altLang="es-ES" sz="1100" dirty="0">
                <a:ea typeface="Tahoma" panose="020B0604030504040204" pitchFamily="34" charset="0"/>
                <a:cs typeface="Tahoma" panose="020B0604030504040204" pitchFamily="34" charset="0"/>
              </a:rPr>
              <a:t>s realitzarà via online reunió de 45 minuts per aclarir dubtes sobre part online i conèixer el professorat.</a:t>
            </a:r>
            <a:endParaRPr kumimoji="0" lang="es-ES" altLang="es-ES" sz="1100" b="0" i="0" u="none" strike="noStrike" cap="none" normalizeH="0" baseline="0" dirty="0">
              <a:ln>
                <a:noFill/>
              </a:ln>
              <a:effectLst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BFED2B1F-C035-4089-B3E4-74079AE791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759487"/>
              </p:ext>
            </p:extLst>
          </p:nvPr>
        </p:nvGraphicFramePr>
        <p:xfrm>
          <a:off x="-31716" y="1334667"/>
          <a:ext cx="5744096" cy="1889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48418">
                  <a:extLst>
                    <a:ext uri="{9D8B030D-6E8A-4147-A177-3AD203B41FA5}">
                      <a16:colId xmlns:a16="http://schemas.microsoft.com/office/drawing/2014/main" val="708347970"/>
                    </a:ext>
                  </a:extLst>
                </a:gridCol>
                <a:gridCol w="1997839">
                  <a:extLst>
                    <a:ext uri="{9D8B030D-6E8A-4147-A177-3AD203B41FA5}">
                      <a16:colId xmlns:a16="http://schemas.microsoft.com/office/drawing/2014/main" val="4253800112"/>
                    </a:ext>
                  </a:extLst>
                </a:gridCol>
                <a:gridCol w="1997839">
                  <a:extLst>
                    <a:ext uri="{9D8B030D-6E8A-4147-A177-3AD203B41FA5}">
                      <a16:colId xmlns:a16="http://schemas.microsoft.com/office/drawing/2014/main" val="3609915051"/>
                    </a:ext>
                  </a:extLst>
                </a:gridCol>
              </a:tblGrid>
              <a:tr h="588590">
                <a:tc>
                  <a:txBody>
                    <a:bodyPr/>
                    <a:lstStyle/>
                    <a:p>
                      <a:r>
                        <a:rPr lang="ca-ES" sz="1200" b="1" dirty="0">
                          <a:latin typeface="Calibri" panose="020F0502020204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Professorat</a:t>
                      </a:r>
                      <a:endParaRPr lang="ca-ES" sz="1200" noProof="0" dirty="0">
                        <a:latin typeface="Calibri" panose="020F0502020204030204" pitchFamily="34" charset="0"/>
                      </a:endParaRPr>
                    </a:p>
                    <a:p>
                      <a:r>
                        <a:rPr lang="ca-ES" sz="1100" noProof="0" dirty="0">
                          <a:latin typeface="Calibri" panose="020F0502020204030204" pitchFamily="34" charset="0"/>
                        </a:rPr>
                        <a:t>Sandra Beltrán de H.</a:t>
                      </a:r>
                    </a:p>
                    <a:p>
                      <a:r>
                        <a:rPr lang="ca-ES" sz="1100" b="0" noProof="0" dirty="0">
                          <a:latin typeface="Calibri" panose="020F0502020204030204" pitchFamily="34" charset="0"/>
                        </a:rPr>
                        <a:t>S.</a:t>
                      </a:r>
                      <a:r>
                        <a:rPr lang="ca-ES" sz="1100" b="0" baseline="0" noProof="0" dirty="0">
                          <a:latin typeface="Calibri" panose="020F0502020204030204" pitchFamily="34" charset="0"/>
                        </a:rPr>
                        <a:t> Anestesiologia </a:t>
                      </a:r>
                      <a:r>
                        <a:rPr lang="ca-ES" sz="1100" b="0" baseline="0" noProof="0" dirty="0" err="1">
                          <a:latin typeface="Calibri" panose="020F0502020204030204" pitchFamily="34" charset="0"/>
                        </a:rPr>
                        <a:t>PSMar</a:t>
                      </a:r>
                      <a:endParaRPr lang="ca-ES" sz="1100" b="0" noProof="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a-ES" sz="1100" b="1" noProof="0" dirty="0">
                        <a:latin typeface="Calibri" panose="020F050202020403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a-ES" sz="1100" b="1" baseline="0" noProof="0" dirty="0">
                          <a:latin typeface="Calibri" panose="020F0502020204030204" pitchFamily="34" charset="0"/>
                        </a:rPr>
                        <a:t>Alejandro Pérez</a:t>
                      </a:r>
                    </a:p>
                    <a:p>
                      <a:pPr marL="0" indent="0">
                        <a:buNone/>
                      </a:pPr>
                      <a:r>
                        <a:rPr lang="ca-ES" sz="1100" baseline="0" noProof="0" dirty="0">
                          <a:latin typeface="Calibri" panose="020F0502020204030204" pitchFamily="34" charset="0"/>
                        </a:rPr>
                        <a:t>S. Anestesiologia </a:t>
                      </a:r>
                      <a:r>
                        <a:rPr lang="ca-ES" sz="1100" baseline="0" noProof="0" dirty="0" err="1">
                          <a:latin typeface="Calibri" panose="020F0502020204030204" pitchFamily="34" charset="0"/>
                        </a:rPr>
                        <a:t>PSMar</a:t>
                      </a:r>
                      <a:endParaRPr lang="ca-ES" sz="1100" baseline="0" noProof="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a-ES" sz="1100" b="1" noProof="0" dirty="0">
                        <a:latin typeface="Calibri" panose="020F0502020204030204" pitchFamily="34" charset="0"/>
                      </a:endParaRPr>
                    </a:p>
                    <a:p>
                      <a:r>
                        <a:rPr lang="ca-ES" sz="1100" b="1" noProof="0" dirty="0" err="1">
                          <a:latin typeface="Calibri" panose="020F0502020204030204" pitchFamily="34" charset="0"/>
                        </a:rPr>
                        <a:t>Uxia</a:t>
                      </a:r>
                      <a:r>
                        <a:rPr lang="ca-ES" sz="1100" b="1" noProof="0" dirty="0">
                          <a:latin typeface="Calibri" panose="020F0502020204030204" pitchFamily="34" charset="0"/>
                        </a:rPr>
                        <a:t> Rodríguez</a:t>
                      </a:r>
                      <a:endParaRPr lang="ca-ES" sz="1100" b="1" baseline="0" noProof="0" dirty="0">
                        <a:latin typeface="Calibri" panose="020F0502020204030204" pitchFamily="34" charset="0"/>
                      </a:endParaRPr>
                    </a:p>
                    <a:p>
                      <a:r>
                        <a:rPr lang="ca-ES" sz="1100" baseline="0" noProof="0" dirty="0">
                          <a:latin typeface="Calibri" panose="020F0502020204030204" pitchFamily="34" charset="0"/>
                        </a:rPr>
                        <a:t>S. Anestesiologia </a:t>
                      </a:r>
                      <a:r>
                        <a:rPr lang="ca-ES" sz="1100" baseline="0" noProof="0" dirty="0" err="1">
                          <a:latin typeface="Calibri" panose="020F0502020204030204" pitchFamily="34" charset="0"/>
                        </a:rPr>
                        <a:t>PSMar</a:t>
                      </a:r>
                      <a:endParaRPr lang="ca-ES" sz="1100" noProof="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1363480"/>
                  </a:ext>
                </a:extLst>
              </a:tr>
              <a:tr h="412013">
                <a:tc>
                  <a:txBody>
                    <a:bodyPr/>
                    <a:lstStyle/>
                    <a:p>
                      <a:r>
                        <a:rPr lang="ca-ES" sz="1100" b="1" noProof="0">
                          <a:latin typeface="Calibri" panose="020F0502020204030204" pitchFamily="34" charset="0"/>
                        </a:rPr>
                        <a:t>Silvia Bermejo</a:t>
                      </a:r>
                    </a:p>
                    <a:p>
                      <a:r>
                        <a:rPr lang="ca-ES" sz="1100" noProof="0">
                          <a:latin typeface="Calibri" panose="020F0502020204030204" pitchFamily="34" charset="0"/>
                        </a:rPr>
                        <a:t>S. Anestesiologia</a:t>
                      </a:r>
                      <a:r>
                        <a:rPr lang="ca-ES" sz="1100" baseline="0" noProof="0">
                          <a:latin typeface="Calibri" panose="020F0502020204030204" pitchFamily="34" charset="0"/>
                        </a:rPr>
                        <a:t> PSMar</a:t>
                      </a:r>
                      <a:endParaRPr lang="ca-ES" sz="1100" noProof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ca-ES" sz="1100" b="1" kern="1200" noProof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Isabel Ramos</a:t>
                      </a:r>
                    </a:p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ca-ES" sz="1100" b="0" kern="1200" noProof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S. Anestesiologia </a:t>
                      </a:r>
                      <a:r>
                        <a:rPr lang="ca-ES" sz="1100" b="0" kern="1200" noProof="0" dirty="0" err="1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PSMar</a:t>
                      </a:r>
                      <a:endParaRPr lang="ca-ES" sz="1100" baseline="0" noProof="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a-ES" sz="1100" b="1" noProof="0" dirty="0">
                          <a:latin typeface="Calibri" panose="020F0502020204030204" pitchFamily="34" charset="0"/>
                        </a:rPr>
                        <a:t>Mª Teresa</a:t>
                      </a:r>
                      <a:r>
                        <a:rPr lang="ca-ES" sz="1100" b="1" baseline="0" noProof="0" dirty="0">
                          <a:latin typeface="Calibri" panose="020F0502020204030204" pitchFamily="34" charset="0"/>
                        </a:rPr>
                        <a:t> Silva</a:t>
                      </a:r>
                    </a:p>
                    <a:p>
                      <a:r>
                        <a:rPr lang="ca-ES" sz="1100" baseline="0" noProof="0" dirty="0">
                          <a:latin typeface="Calibri" panose="020F0502020204030204" pitchFamily="34" charset="0"/>
                        </a:rPr>
                        <a:t>S. Anestesiologia </a:t>
                      </a:r>
                      <a:r>
                        <a:rPr lang="ca-ES" sz="1100" baseline="0" noProof="0" dirty="0" err="1">
                          <a:latin typeface="Calibri" panose="020F0502020204030204" pitchFamily="34" charset="0"/>
                        </a:rPr>
                        <a:t>PSMar</a:t>
                      </a:r>
                      <a:endParaRPr lang="ca-ES" sz="1100" noProof="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867562"/>
                  </a:ext>
                </a:extLst>
              </a:tr>
              <a:tr h="412013">
                <a:tc>
                  <a:txBody>
                    <a:bodyPr/>
                    <a:lstStyle/>
                    <a:p>
                      <a:r>
                        <a:rPr lang="ca-ES" sz="1100" b="1" noProof="0" dirty="0">
                          <a:latin typeface="Calibri" panose="020F0502020204030204" pitchFamily="34" charset="0"/>
                        </a:rPr>
                        <a:t>Beatriz</a:t>
                      </a:r>
                      <a:r>
                        <a:rPr lang="ca-ES" sz="1100" b="1" baseline="0" noProof="0" dirty="0">
                          <a:latin typeface="Calibri" panose="020F0502020204030204" pitchFamily="34" charset="0"/>
                        </a:rPr>
                        <a:t> Fort</a:t>
                      </a:r>
                    </a:p>
                    <a:p>
                      <a:r>
                        <a:rPr lang="ca-ES" sz="1100" baseline="0" noProof="0" dirty="0">
                          <a:latin typeface="Calibri" panose="020F0502020204030204" pitchFamily="34" charset="0"/>
                        </a:rPr>
                        <a:t>S. Anestesiologia </a:t>
                      </a:r>
                      <a:r>
                        <a:rPr lang="ca-ES" sz="1100" baseline="0" noProof="0" dirty="0" err="1">
                          <a:latin typeface="Calibri" panose="020F0502020204030204" pitchFamily="34" charset="0"/>
                        </a:rPr>
                        <a:t>PSMar</a:t>
                      </a:r>
                      <a:endParaRPr lang="ca-ES" sz="1100" noProof="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a-ES" sz="1100" b="1" kern="1200" noProof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Cristina Rodríguez</a:t>
                      </a:r>
                    </a:p>
                    <a:p>
                      <a:r>
                        <a:rPr lang="ca-ES" sz="1100" b="0" kern="1200" noProof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S. Anestesiologia </a:t>
                      </a:r>
                      <a:r>
                        <a:rPr lang="ca-ES" sz="1100" b="0" kern="1200" noProof="0" dirty="0" err="1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PSMar</a:t>
                      </a:r>
                      <a:endParaRPr lang="es-ES" sz="11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a-ES" sz="1100" b="1" noProof="0" dirty="0">
                          <a:latin typeface="Calibri" panose="020F0502020204030204" pitchFamily="34" charset="0"/>
                        </a:rPr>
                        <a:t>Esther Vilà</a:t>
                      </a:r>
                    </a:p>
                    <a:p>
                      <a:r>
                        <a:rPr lang="ca-ES" sz="1100" noProof="0" dirty="0">
                          <a:latin typeface="Calibri" panose="020F0502020204030204" pitchFamily="34" charset="0"/>
                        </a:rPr>
                        <a:t>S. Anestesiologia</a:t>
                      </a:r>
                      <a:r>
                        <a:rPr lang="ca-ES" sz="1100" baseline="0" noProof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a-ES" sz="1100" baseline="0" noProof="0" dirty="0" err="1">
                          <a:latin typeface="Calibri" panose="020F0502020204030204" pitchFamily="34" charset="0"/>
                        </a:rPr>
                        <a:t>PSMar</a:t>
                      </a:r>
                      <a:endParaRPr lang="ca-ES" sz="1100" noProof="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0981235"/>
                  </a:ext>
                </a:extLst>
              </a:tr>
              <a:tr h="416048">
                <a:tc>
                  <a:txBody>
                    <a:bodyPr/>
                    <a:lstStyle/>
                    <a:p>
                      <a:r>
                        <a:rPr lang="ca-ES" sz="1100" b="1" noProof="0" dirty="0">
                          <a:latin typeface="Calibri" panose="020F0502020204030204" pitchFamily="34" charset="0"/>
                        </a:rPr>
                        <a:t>Ll</a:t>
                      </a:r>
                      <a:r>
                        <a:rPr lang="ca-ES" sz="1100" b="1" baseline="0" noProof="0" dirty="0">
                          <a:latin typeface="Calibri" panose="020F0502020204030204" pitchFamily="34" charset="0"/>
                        </a:rPr>
                        <a:t>uis </a:t>
                      </a:r>
                      <a:r>
                        <a:rPr lang="ca-ES" sz="1100" b="1" noProof="0" dirty="0">
                          <a:latin typeface="Calibri" panose="020F0502020204030204" pitchFamily="34" charset="0"/>
                        </a:rPr>
                        <a:t>Gallart</a:t>
                      </a:r>
                    </a:p>
                    <a:p>
                      <a:r>
                        <a:rPr lang="ca-ES" sz="1100" b="0" noProof="0" dirty="0">
                          <a:latin typeface="Calibri" panose="020F0502020204030204" pitchFamily="34" charset="0"/>
                        </a:rPr>
                        <a:t>S. Anestesiologia</a:t>
                      </a:r>
                      <a:r>
                        <a:rPr lang="ca-ES" sz="1100" b="0" baseline="0" noProof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a-ES" sz="1100" b="0" baseline="0" noProof="0" dirty="0" err="1">
                          <a:latin typeface="Calibri" panose="020F0502020204030204" pitchFamily="34" charset="0"/>
                        </a:rPr>
                        <a:t>PSMar</a:t>
                      </a:r>
                      <a:endParaRPr lang="ca-ES" sz="1100" noProof="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109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00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174624" y="63274"/>
            <a:ext cx="60284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a-ES" altLang="es-ES" b="1" i="0" u="none" strike="noStrike" cap="none" normalizeH="0" baseline="0" dirty="0">
                <a:ln>
                  <a:noFill/>
                </a:ln>
                <a:latin typeface="Tahoma" panose="020B0604030504040204" pitchFamily="34" charset="0"/>
                <a:cs typeface="Times New Roman" panose="02020603050405020304" pitchFamily="18" charset="0"/>
              </a:rPr>
              <a:t>XXXIV CURS DE REANIMACIÓ CARDIOPULMONAR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a-ES" altLang="es-ES" b="1" i="0" u="none" strike="noStrike" cap="none" normalizeH="0" baseline="0" dirty="0">
                <a:ln>
                  <a:noFill/>
                </a:ln>
                <a:latin typeface="Tahoma" panose="020B0604030504040204" pitchFamily="34" charset="0"/>
                <a:cs typeface="Times New Roman" panose="02020603050405020304" pitchFamily="18" charset="0"/>
              </a:rPr>
              <a:t>Suport Vital Avançat (SVA)</a:t>
            </a:r>
            <a:endParaRPr kumimoji="0" lang="ca-ES" altLang="es-ES" sz="2000" b="1" i="0" u="none" strike="noStrike" cap="none" normalizeH="0" baseline="0" dirty="0">
              <a:ln>
                <a:noFill/>
              </a:ln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275882"/>
              </p:ext>
            </p:extLst>
          </p:nvPr>
        </p:nvGraphicFramePr>
        <p:xfrm>
          <a:off x="174624" y="1391457"/>
          <a:ext cx="6122267" cy="19024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08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3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484">
                <a:tc gridSpan="2">
                  <a:txBody>
                    <a:bodyPr/>
                    <a:lstStyle/>
                    <a:p>
                      <a:r>
                        <a:rPr lang="es-ES" sz="115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DILLUNS</a:t>
                      </a:r>
                      <a:r>
                        <a:rPr lang="es-ES" sz="1150" b="1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es-ES" sz="115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 de </a:t>
                      </a:r>
                      <a:r>
                        <a:rPr lang="es-ES" sz="1150" b="1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maig</a:t>
                      </a:r>
                      <a:endParaRPr lang="es-ES" sz="115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200" dirty="0"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15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16.00-16.15</a:t>
                      </a:r>
                      <a:endParaRPr lang="es-E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Benvinguda i presentació del curs</a:t>
                      </a:r>
                      <a:endParaRPr lang="es-E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16.15-17.00</a:t>
                      </a:r>
                      <a:endParaRPr lang="es-E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Tallers</a:t>
                      </a:r>
                      <a:r>
                        <a:rPr lang="ca-E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SVB, compressions d’alta qualitat i posició lateral seguretat</a:t>
                      </a:r>
                      <a:endParaRPr lang="es-E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16.45-17.30 </a:t>
                      </a:r>
                      <a:endParaRPr lang="es-E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Tallers desfibril·lació</a:t>
                      </a:r>
                      <a:endParaRPr lang="es-E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21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17.30-18.15</a:t>
                      </a:r>
                      <a:endParaRPr lang="es-E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Tallers</a:t>
                      </a:r>
                      <a:r>
                        <a:rPr lang="es-ES" sz="10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ABCDE</a:t>
                      </a:r>
                      <a:endParaRPr lang="es-E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20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18.15-18.30</a:t>
                      </a:r>
                      <a:endParaRPr lang="es-E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Descans</a:t>
                      </a:r>
                      <a:endParaRPr lang="es-E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20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18.45-19.45</a:t>
                      </a: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Tallers via</a:t>
                      </a:r>
                      <a:r>
                        <a:rPr lang="ca-ES" sz="10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aèria – intraòssia / taller </a:t>
                      </a:r>
                      <a:r>
                        <a:rPr lang="ca-ES" sz="1000" baseline="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cricotiroidotomia</a:t>
                      </a:r>
                      <a:r>
                        <a:rPr lang="ca-ES" sz="10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(opcional)</a:t>
                      </a:r>
                      <a:endParaRPr lang="es-ES" sz="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20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19.45-20.00</a:t>
                      </a: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Reunió </a:t>
                      </a:r>
                      <a:r>
                        <a:rPr lang="es-ES" sz="1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instructors</a:t>
                      </a:r>
                      <a:endParaRPr lang="es-ES" sz="10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184731" y="710652"/>
            <a:ext cx="16209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alibri" panose="020F0502020204030204" pitchFamily="34" charset="0"/>
              </a:rPr>
              <a:t>PROGRAMA:</a:t>
            </a: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876646"/>
              </p:ext>
            </p:extLst>
          </p:nvPr>
        </p:nvGraphicFramePr>
        <p:xfrm>
          <a:off x="174625" y="3335891"/>
          <a:ext cx="6120247" cy="16937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06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3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163">
                <a:tc gridSpan="2">
                  <a:txBody>
                    <a:bodyPr/>
                    <a:lstStyle/>
                    <a:p>
                      <a:pPr marL="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15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DIMARTS </a:t>
                      </a:r>
                      <a:r>
                        <a:rPr lang="es-ES" sz="1150" b="1" kern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 de </a:t>
                      </a:r>
                      <a:r>
                        <a:rPr lang="es-ES" sz="1150" b="1" kern="120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maig</a:t>
                      </a:r>
                      <a:endParaRPr lang="es-ES" sz="115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200" dirty="0"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153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16.00-16.15</a:t>
                      </a: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1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r>
                        <a:rPr lang="es-ES" sz="1100" kern="1200" baseline="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lgoritme</a:t>
                      </a:r>
                      <a:r>
                        <a:rPr lang="es-ES" sz="1100" kern="1200" baseline="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SVA</a:t>
                      </a:r>
                      <a:endParaRPr lang="es-ES" sz="11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153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16.15-16.30</a:t>
                      </a:r>
                      <a:endParaRPr lang="es-ES" sz="11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Demostració simulació integrada</a:t>
                      </a:r>
                      <a:endParaRPr lang="es-ES" sz="11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16.30-18.00</a:t>
                      </a:r>
                      <a:endParaRPr lang="es-E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Escenaris de simulació (algoritme SVA)</a:t>
                      </a:r>
                      <a:endParaRPr lang="es-E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17.00-18.15</a:t>
                      </a:r>
                      <a:endParaRPr lang="es-E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Descans</a:t>
                      </a:r>
                      <a:endParaRPr lang="es-E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06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18.15-19.45</a:t>
                      </a:r>
                      <a:endParaRPr lang="es-E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Escenaris</a:t>
                      </a:r>
                      <a:r>
                        <a:rPr lang="ca-E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simulació (presa de decisions i cures post-</a:t>
                      </a:r>
                      <a:r>
                        <a:rPr lang="ca-ES" sz="1100" baseline="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ressuscitació</a:t>
                      </a:r>
                      <a:r>
                        <a:rPr lang="ca-E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s-E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20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19.45-20.00</a:t>
                      </a:r>
                      <a:endParaRPr lang="es-E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Reunió instructors</a:t>
                      </a:r>
                      <a:endParaRPr lang="es-E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481232"/>
              </p:ext>
            </p:extLst>
          </p:nvPr>
        </p:nvGraphicFramePr>
        <p:xfrm>
          <a:off x="184732" y="5061090"/>
          <a:ext cx="6122267" cy="171241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06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5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163">
                <a:tc gridSpan="2">
                  <a:txBody>
                    <a:bodyPr/>
                    <a:lstStyle/>
                    <a:p>
                      <a:pPr marL="0" algn="l" defTabSz="4572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15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DIMECRES </a:t>
                      </a:r>
                      <a:r>
                        <a:rPr lang="es-ES" sz="1150" b="1" kern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 de </a:t>
                      </a:r>
                      <a:r>
                        <a:rPr lang="es-ES" sz="1150" b="1" kern="120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maig</a:t>
                      </a:r>
                      <a:endParaRPr lang="es-ES" sz="115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200" dirty="0">
                        <a:latin typeface="Calibri" panose="020F0502020204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15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16.00-16.15</a:t>
                      </a:r>
                      <a:endParaRPr lang="es-E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Discussió escenaris dia previ</a:t>
                      </a:r>
                      <a:endParaRPr lang="es-E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16.15-17.45</a:t>
                      </a:r>
                      <a:endParaRPr lang="es-E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Escenaris de simulació (lideratge</a:t>
                      </a:r>
                      <a:r>
                        <a:rPr lang="ca-ES" sz="1100" baseline="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 i </a:t>
                      </a:r>
                      <a:r>
                        <a:rPr lang="ca-ES" sz="1100" baseline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simulació integrada)</a:t>
                      </a:r>
                      <a:endParaRPr lang="es-E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kern="1200" dirty="0">
                          <a:solidFill>
                            <a:schemeClr val="dk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17.45-18.00</a:t>
                      </a:r>
                      <a:endParaRPr lang="es-ES" sz="1100" kern="1200" dirty="0">
                        <a:solidFill>
                          <a:schemeClr val="dk1"/>
                        </a:solidFill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100" kern="1200" dirty="0" err="1">
                          <a:solidFill>
                            <a:schemeClr val="dk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Descans</a:t>
                      </a:r>
                      <a:endParaRPr lang="es-ES" sz="1100" kern="1200" dirty="0">
                        <a:solidFill>
                          <a:schemeClr val="dk1"/>
                        </a:solidFill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18.00-19.30</a:t>
                      </a: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100" kern="1200" dirty="0" err="1">
                          <a:solidFill>
                            <a:schemeClr val="dk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Avaluació</a:t>
                      </a:r>
                      <a:r>
                        <a:rPr lang="es-ES" sz="1100" kern="1200" dirty="0">
                          <a:solidFill>
                            <a:schemeClr val="dk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dk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teòrica</a:t>
                      </a:r>
                      <a:r>
                        <a:rPr lang="es-ES" sz="1100" kern="1200" dirty="0">
                          <a:solidFill>
                            <a:schemeClr val="dk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 i </a:t>
                      </a:r>
                      <a:r>
                        <a:rPr lang="es-ES" sz="1100" kern="1200" dirty="0" err="1">
                          <a:solidFill>
                            <a:schemeClr val="dk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pràctica</a:t>
                      </a:r>
                      <a:endParaRPr lang="es-ES" sz="1100" kern="1200" dirty="0">
                        <a:solidFill>
                          <a:schemeClr val="dk1"/>
                        </a:solidFill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06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kern="1200" dirty="0">
                          <a:solidFill>
                            <a:schemeClr val="dk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19.30-19.45</a:t>
                      </a:r>
                      <a:endParaRPr lang="es-ES" sz="1100" kern="1200" dirty="0">
                        <a:solidFill>
                          <a:schemeClr val="dk1"/>
                        </a:solidFill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kern="1200" dirty="0">
                          <a:solidFill>
                            <a:schemeClr val="dk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Cloenda i valoració del curs</a:t>
                      </a:r>
                      <a:endParaRPr lang="es-ES" sz="1100" kern="1200" dirty="0">
                        <a:solidFill>
                          <a:schemeClr val="dk1"/>
                        </a:solidFill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06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19.45-20.00</a:t>
                      </a:r>
                      <a:endParaRPr lang="es-E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Reunió instructors</a:t>
                      </a:r>
                      <a:endParaRPr lang="es-E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1" marR="4445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6421581" y="155864"/>
            <a:ext cx="5465619" cy="4801314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alibri" panose="020F0502020204030204" pitchFamily="34" charset="0"/>
              </a:rPr>
              <a:t>FULL D’INSCRIPCIÓ:</a:t>
            </a:r>
          </a:p>
          <a:p>
            <a:endParaRPr lang="es-ES" sz="1200" dirty="0">
              <a:latin typeface="Calibri" panose="020F0502020204030204" pitchFamily="34" charset="0"/>
            </a:endParaRPr>
          </a:p>
          <a:p>
            <a:r>
              <a:rPr lang="es-ES" sz="1400" dirty="0" err="1">
                <a:latin typeface="Calibri" panose="020F0502020204030204" pitchFamily="34" charset="0"/>
              </a:rPr>
              <a:t>Nom</a:t>
            </a:r>
            <a:r>
              <a:rPr lang="es-ES" sz="1400" dirty="0">
                <a:latin typeface="Calibri" panose="020F0502020204030204" pitchFamily="34" charset="0"/>
              </a:rPr>
              <a:t> i </a:t>
            </a:r>
            <a:r>
              <a:rPr lang="es-ES" sz="1400" dirty="0" err="1">
                <a:latin typeface="Calibri" panose="020F0502020204030204" pitchFamily="34" charset="0"/>
              </a:rPr>
              <a:t>Cognoms</a:t>
            </a:r>
            <a:r>
              <a:rPr lang="es-ES" sz="1400" dirty="0">
                <a:latin typeface="Calibri" panose="020F0502020204030204" pitchFamily="34" charset="0"/>
              </a:rPr>
              <a:t>: _____________________________________________</a:t>
            </a:r>
          </a:p>
          <a:p>
            <a:endParaRPr lang="es-ES" sz="1400" dirty="0">
              <a:latin typeface="Calibri" panose="020F0502020204030204" pitchFamily="34" charset="0"/>
            </a:endParaRPr>
          </a:p>
          <a:p>
            <a:r>
              <a:rPr lang="es-ES" sz="1400" dirty="0" err="1">
                <a:latin typeface="Calibri" panose="020F0502020204030204" pitchFamily="34" charset="0"/>
              </a:rPr>
              <a:t>Categoria</a:t>
            </a:r>
            <a:r>
              <a:rPr lang="es-ES" sz="1400" dirty="0">
                <a:latin typeface="Calibri" panose="020F0502020204030204" pitchFamily="34" charset="0"/>
              </a:rPr>
              <a:t> Professional: ________________________________________</a:t>
            </a:r>
          </a:p>
          <a:p>
            <a:endParaRPr lang="es-ES" sz="1400" dirty="0">
              <a:latin typeface="Calibri" panose="020F0502020204030204" pitchFamily="34" charset="0"/>
            </a:endParaRPr>
          </a:p>
          <a:p>
            <a:r>
              <a:rPr lang="es-ES" sz="1400" dirty="0" err="1">
                <a:latin typeface="Calibri" panose="020F0502020204030204" pitchFamily="34" charset="0"/>
              </a:rPr>
              <a:t>Servei</a:t>
            </a:r>
            <a:r>
              <a:rPr lang="es-ES" sz="1400" dirty="0">
                <a:latin typeface="Calibri" panose="020F0502020204030204" pitchFamily="34" charset="0"/>
              </a:rPr>
              <a:t>: _____________________________________________________</a:t>
            </a:r>
          </a:p>
          <a:p>
            <a:endParaRPr lang="es-ES" sz="1400" dirty="0">
              <a:latin typeface="Calibri" panose="020F0502020204030204" pitchFamily="34" charset="0"/>
            </a:endParaRPr>
          </a:p>
          <a:p>
            <a:r>
              <a:rPr lang="es-ES" sz="1400" dirty="0">
                <a:latin typeface="Calibri" panose="020F0502020204030204" pitchFamily="34" charset="0"/>
              </a:rPr>
              <a:t>Centre de </a:t>
            </a:r>
            <a:r>
              <a:rPr lang="es-ES" sz="1400" dirty="0" err="1">
                <a:latin typeface="Calibri" panose="020F0502020204030204" pitchFamily="34" charset="0"/>
              </a:rPr>
              <a:t>treball</a:t>
            </a:r>
            <a:r>
              <a:rPr lang="es-ES" sz="1400" dirty="0">
                <a:latin typeface="Calibri" panose="020F0502020204030204" pitchFamily="34" charset="0"/>
              </a:rPr>
              <a:t>: ____________________________________________</a:t>
            </a:r>
          </a:p>
          <a:p>
            <a:endParaRPr lang="es-ES" sz="1400" dirty="0">
              <a:latin typeface="Calibri" panose="020F0502020204030204" pitchFamily="34" charset="0"/>
            </a:endParaRPr>
          </a:p>
          <a:p>
            <a:r>
              <a:rPr lang="es-ES" sz="1400" dirty="0" err="1">
                <a:latin typeface="Calibri" panose="020F0502020204030204" pitchFamily="34" charset="0"/>
              </a:rPr>
              <a:t>Adreça</a:t>
            </a:r>
            <a:r>
              <a:rPr lang="es-ES" sz="1400" dirty="0">
                <a:latin typeface="Calibri" panose="020F0502020204030204" pitchFamily="34" charset="0"/>
              </a:rPr>
              <a:t> postal (per enviar </a:t>
            </a:r>
            <a:r>
              <a:rPr lang="es-ES" sz="1400" dirty="0" err="1">
                <a:latin typeface="Calibri" panose="020F0502020204030204" pitchFamily="34" charset="0"/>
              </a:rPr>
              <a:t>documentació</a:t>
            </a:r>
            <a:r>
              <a:rPr lang="es-ES" sz="1400" dirty="0">
                <a:latin typeface="Calibri" panose="020F0502020204030204" pitchFamily="34" charset="0"/>
              </a:rPr>
              <a:t>): _________________________ </a:t>
            </a:r>
          </a:p>
          <a:p>
            <a:endParaRPr lang="es-ES" sz="1400" dirty="0">
              <a:latin typeface="Calibri" panose="020F0502020204030204" pitchFamily="34" charset="0"/>
            </a:endParaRPr>
          </a:p>
          <a:p>
            <a:r>
              <a:rPr lang="es-ES" sz="1400" dirty="0">
                <a:latin typeface="Calibri" panose="020F0502020204030204" pitchFamily="34" charset="0"/>
              </a:rPr>
              <a:t>___________________________________________________________</a:t>
            </a:r>
          </a:p>
          <a:p>
            <a:endParaRPr lang="es-ES" sz="1400" dirty="0">
              <a:latin typeface="Calibri" panose="020F0502020204030204" pitchFamily="34" charset="0"/>
            </a:endParaRPr>
          </a:p>
          <a:p>
            <a:r>
              <a:rPr lang="es-ES" sz="1400" dirty="0" err="1">
                <a:latin typeface="Calibri" panose="020F0502020204030204" pitchFamily="34" charset="0"/>
              </a:rPr>
              <a:t>Telèfon</a:t>
            </a:r>
            <a:r>
              <a:rPr lang="es-ES" sz="1400" dirty="0">
                <a:latin typeface="Calibri" panose="020F0502020204030204" pitchFamily="34" charset="0"/>
              </a:rPr>
              <a:t> ____________________________________________________</a:t>
            </a:r>
          </a:p>
          <a:p>
            <a:endParaRPr lang="es-ES" sz="1400" dirty="0">
              <a:latin typeface="Calibri" panose="020F0502020204030204" pitchFamily="34" charset="0"/>
            </a:endParaRPr>
          </a:p>
          <a:p>
            <a:r>
              <a:rPr lang="es-ES" sz="1400" dirty="0">
                <a:latin typeface="Calibri" panose="020F0502020204030204" pitchFamily="34" charset="0"/>
              </a:rPr>
              <a:t>DNI: _______________________________________________________</a:t>
            </a:r>
          </a:p>
          <a:p>
            <a:endParaRPr lang="es-ES" sz="1400" dirty="0">
              <a:latin typeface="Calibri" panose="020F0502020204030204" pitchFamily="34" charset="0"/>
            </a:endParaRPr>
          </a:p>
          <a:p>
            <a:r>
              <a:rPr lang="es-ES" sz="1400" dirty="0">
                <a:latin typeface="Calibri" panose="020F0502020204030204" pitchFamily="34" charset="0"/>
              </a:rPr>
              <a:t>Data de </a:t>
            </a:r>
            <a:r>
              <a:rPr lang="es-ES" sz="1400" dirty="0" err="1">
                <a:latin typeface="Calibri" panose="020F0502020204030204" pitchFamily="34" charset="0"/>
              </a:rPr>
              <a:t>naixement</a:t>
            </a:r>
            <a:r>
              <a:rPr lang="es-ES" sz="1400" dirty="0">
                <a:latin typeface="Calibri" panose="020F0502020204030204" pitchFamily="34" charset="0"/>
              </a:rPr>
              <a:t>: ___________________________________________</a:t>
            </a:r>
          </a:p>
          <a:p>
            <a:endParaRPr lang="es-ES" sz="1400" dirty="0">
              <a:latin typeface="Calibri" panose="020F0502020204030204" pitchFamily="34" charset="0"/>
            </a:endParaRPr>
          </a:p>
          <a:p>
            <a:r>
              <a:rPr lang="es-ES" sz="1400" dirty="0">
                <a:latin typeface="Calibri" panose="020F0502020204030204" pitchFamily="34" charset="0"/>
              </a:rPr>
              <a:t>E-mail: _____________________________________________________</a:t>
            </a:r>
          </a:p>
          <a:p>
            <a:endParaRPr lang="es-ES" sz="1400" dirty="0">
              <a:latin typeface="Calibri" panose="020F0502020204030204" pitchFamily="34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6421579" y="6481470"/>
            <a:ext cx="5465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200" dirty="0">
                <a:latin typeface="Calibri" panose="020F0502020204030204" pitchFamily="34" charset="0"/>
              </a:rPr>
              <a:t>Places limitades per rigorós ordre d’inscripció</a:t>
            </a:r>
            <a:endParaRPr lang="es-ES" sz="1200" dirty="0">
              <a:latin typeface="Calibri" panose="020F0502020204030204" pitchFamily="34" charset="0"/>
            </a:endParaRPr>
          </a:p>
        </p:txBody>
      </p:sp>
      <p:sp>
        <p:nvSpPr>
          <p:cNvPr id="1024" name="1023 Rectángulo"/>
          <p:cNvSpPr/>
          <p:nvPr/>
        </p:nvSpPr>
        <p:spPr>
          <a:xfrm>
            <a:off x="6421581" y="4957178"/>
            <a:ext cx="49136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1200" dirty="0">
                <a:latin typeface="Calibri" panose="020F0502020204030204" pitchFamily="34" charset="0"/>
              </a:rPr>
              <a:t>Preu inscripció: Curs SV Immediat: 150 € (Treballadors PSMAR 100 euros)</a:t>
            </a:r>
          </a:p>
          <a:p>
            <a:r>
              <a:rPr lang="ca-ES" sz="1200" dirty="0">
                <a:latin typeface="Calibri" panose="020F0502020204030204" pitchFamily="34" charset="0"/>
              </a:rPr>
              <a:t>	  Curs SV Avançat: 250 € (Treballadors PSMAR </a:t>
            </a:r>
            <a:r>
              <a:rPr lang="ca-ES" sz="1200" dirty="0" smtClean="0">
                <a:latin typeface="Calibri" panose="020F0502020204030204" pitchFamily="34" charset="0"/>
              </a:rPr>
              <a:t>125 </a:t>
            </a:r>
            <a:r>
              <a:rPr lang="ca-ES" sz="1200" dirty="0">
                <a:latin typeface="Calibri" panose="020F0502020204030204" pitchFamily="34" charset="0"/>
              </a:rPr>
              <a:t>euros) </a:t>
            </a:r>
          </a:p>
          <a:p>
            <a:endParaRPr lang="es-ES" sz="1200" dirty="0">
              <a:latin typeface="Calibri" panose="020F0502020204030204" pitchFamily="34" charset="0"/>
            </a:endParaRPr>
          </a:p>
          <a:p>
            <a:r>
              <a:rPr lang="ca-ES" sz="1200" dirty="0">
                <a:latin typeface="Calibri" panose="020F0502020204030204" pitchFamily="34" charset="0"/>
              </a:rPr>
              <a:t>La Caixa: ES52 2100 1053 88 0200080742</a:t>
            </a:r>
            <a:endParaRPr lang="es-ES" sz="1200" dirty="0">
              <a:latin typeface="Calibri" panose="020F0502020204030204" pitchFamily="34" charset="0"/>
            </a:endParaRPr>
          </a:p>
          <a:p>
            <a:r>
              <a:rPr lang="ca-ES" sz="1200" dirty="0">
                <a:latin typeface="Calibri" panose="020F0502020204030204" pitchFamily="34" charset="0"/>
              </a:rPr>
              <a:t>Referència: XXXIV Curs RCP</a:t>
            </a:r>
          </a:p>
        </p:txBody>
      </p:sp>
      <p:sp>
        <p:nvSpPr>
          <p:cNvPr id="1025" name="1024 Rectángulo"/>
          <p:cNvSpPr/>
          <p:nvPr/>
        </p:nvSpPr>
        <p:spPr>
          <a:xfrm>
            <a:off x="6421581" y="588132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a-ES" sz="1200" dirty="0">
                <a:latin typeface="Calibri" panose="020F0502020204030204" pitchFamily="34" charset="0"/>
              </a:rPr>
              <a:t>Tràmits d’inscripció: Enviar a la secretària, l’imprès emplenat per fax, correu electrònic o correu, adjuntant còpia de l’ingrés.</a:t>
            </a:r>
            <a:endParaRPr lang="es-ES" sz="1200" dirty="0">
              <a:latin typeface="Calibri" panose="020F0502020204030204" pitchFamily="34" charset="0"/>
            </a:endParaRPr>
          </a:p>
        </p:txBody>
      </p:sp>
      <p:sp>
        <p:nvSpPr>
          <p:cNvPr id="1027" name="1026 Rectángulo"/>
          <p:cNvSpPr/>
          <p:nvPr/>
        </p:nvSpPr>
        <p:spPr>
          <a:xfrm>
            <a:off x="6421581" y="6273729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a-ES" sz="1200" dirty="0">
                <a:latin typeface="Calibri" panose="020F0502020204030204" pitchFamily="34" charset="0"/>
              </a:rPr>
              <a:t>Data termini d’inscripció: dilluns 15 d’abril de 2022 </a:t>
            </a:r>
            <a:endParaRPr lang="es-ES" sz="1200" dirty="0">
              <a:latin typeface="Calibri" panose="020F0502020204030204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74625" y="1016939"/>
            <a:ext cx="6111876" cy="27699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150" b="1" dirty="0">
                <a:latin typeface="Tahoma" pitchFamily="34" charset="0"/>
                <a:ea typeface="Tahoma" pitchFamily="34" charset="0"/>
                <a:cs typeface="Tahoma" pitchFamily="34" charset="0"/>
              </a:rPr>
              <a:t>DIJOUS </a:t>
            </a:r>
            <a:r>
              <a:rPr lang="es-ES" sz="11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19 de </a:t>
            </a:r>
            <a:r>
              <a:rPr lang="es-ES" sz="115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maig</a:t>
            </a:r>
            <a:r>
              <a:rPr lang="es-ES" sz="11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es-ES" sz="1150" b="1" dirty="0">
                <a:latin typeface="Tahoma" pitchFamily="34" charset="0"/>
                <a:ea typeface="Tahoma" pitchFamily="34" charset="0"/>
                <a:cs typeface="Tahoma" pitchFamily="34" charset="0"/>
              </a:rPr>
              <a:t>les </a:t>
            </a:r>
            <a:r>
              <a:rPr lang="es-ES" sz="11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16h</a:t>
            </a:r>
            <a:r>
              <a:rPr lang="es-ES" sz="115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s-ES" sz="115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Videoconferència</a:t>
            </a:r>
            <a:r>
              <a:rPr lang="es-ES" sz="1150" b="1" dirty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s-ES" sz="115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dubtes</a:t>
            </a:r>
            <a:r>
              <a:rPr lang="es-ES" sz="1150" b="1" dirty="0">
                <a:latin typeface="Tahoma" pitchFamily="34" charset="0"/>
                <a:ea typeface="Tahoma" pitchFamily="34" charset="0"/>
                <a:cs typeface="Tahoma" pitchFamily="34" charset="0"/>
              </a:rPr>
              <a:t> sobre </a:t>
            </a:r>
            <a:r>
              <a:rPr lang="es-ES" sz="115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part</a:t>
            </a:r>
            <a:r>
              <a:rPr lang="es-ES" sz="1150" b="1" dirty="0">
                <a:latin typeface="Tahoma" pitchFamily="34" charset="0"/>
                <a:ea typeface="Tahoma" pitchFamily="34" charset="0"/>
                <a:cs typeface="Tahoma" pitchFamily="34" charset="0"/>
              </a:rPr>
              <a:t> online)</a:t>
            </a:r>
          </a:p>
        </p:txBody>
      </p:sp>
    </p:spTree>
    <p:extLst>
      <p:ext uri="{BB962C8B-B14F-4D97-AF65-F5344CB8AC3E}">
        <p14:creationId xmlns:p14="http://schemas.microsoft.com/office/powerpoint/2010/main" val="3381142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4250</TotalTime>
  <Words>624</Words>
  <Application>Microsoft Office PowerPoint</Application>
  <PresentationFormat>Panorámica</PresentationFormat>
  <Paragraphs>132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Times New Roman</vt:lpstr>
      <vt:lpstr>Tema de Office</vt:lpstr>
      <vt:lpstr>Presentación de PowerPoint</vt:lpstr>
      <vt:lpstr>Presentación de PowerPoint</vt:lpstr>
    </vt:vector>
  </TitlesOfParts>
  <Company>Parc de Salut Mar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Beltrán de Heredia Marrodán</dc:creator>
  <cp:lastModifiedBy>David Collantes Lafuente (63116)</cp:lastModifiedBy>
  <cp:revision>47</cp:revision>
  <cp:lastPrinted>2021-11-15T13:42:10Z</cp:lastPrinted>
  <dcterms:created xsi:type="dcterms:W3CDTF">2019-10-25T09:36:30Z</dcterms:created>
  <dcterms:modified xsi:type="dcterms:W3CDTF">2022-02-10T13:50:24Z</dcterms:modified>
</cp:coreProperties>
</file>